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9"/>
  </p:notesMasterIdLst>
  <p:sldIdLst>
    <p:sldId id="282" r:id="rId3"/>
    <p:sldId id="308" r:id="rId4"/>
    <p:sldId id="310" r:id="rId5"/>
    <p:sldId id="306" r:id="rId6"/>
    <p:sldId id="293" r:id="rId7"/>
    <p:sldId id="258" r:id="rId8"/>
    <p:sldId id="259" r:id="rId9"/>
    <p:sldId id="295" r:id="rId10"/>
    <p:sldId id="260" r:id="rId11"/>
    <p:sldId id="262" r:id="rId12"/>
    <p:sldId id="263" r:id="rId13"/>
    <p:sldId id="264" r:id="rId14"/>
    <p:sldId id="311" r:id="rId15"/>
    <p:sldId id="265" r:id="rId16"/>
    <p:sldId id="270" r:id="rId17"/>
    <p:sldId id="269" r:id="rId18"/>
    <p:sldId id="272" r:id="rId19"/>
    <p:sldId id="275" r:id="rId20"/>
    <p:sldId id="271" r:id="rId21"/>
    <p:sldId id="312" r:id="rId22"/>
    <p:sldId id="274" r:id="rId23"/>
    <p:sldId id="276" r:id="rId24"/>
    <p:sldId id="277" r:id="rId25"/>
    <p:sldId id="299" r:id="rId26"/>
    <p:sldId id="280" r:id="rId27"/>
    <p:sldId id="286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4" autoAdjust="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2574-3FB4-477F-89FE-3E63E97B7E61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AF62-41BA-4ECB-984F-C32783312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54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6AF62-41BA-4ECB-984F-C32783312C6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401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2CA56-2D54-4BAD-A473-06070A40B3D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99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2CA56-2D54-4BAD-A473-06070A40B3D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14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6AF62-41BA-4ECB-984F-C32783312C6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34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9D86-7635-4800-810E-9F895A8AA2D5}" type="datetimeFigureOut">
              <a:rPr kumimoji="1" lang="ja-JP" altLang="en-US" smtClean="0"/>
              <a:pPr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A342-ED51-4C7C-89D4-2A6E470C546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9D86-7635-4800-810E-9F895A8AA2D5}" type="datetimeFigureOut">
              <a:rPr kumimoji="1" lang="ja-JP" altLang="en-US" smtClean="0"/>
              <a:pPr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A342-ED51-4C7C-89D4-2A6E470C546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9D86-7635-4800-810E-9F895A8AA2D5}" type="datetimeFigureOut">
              <a:rPr kumimoji="1" lang="ja-JP" altLang="en-US" smtClean="0"/>
              <a:pPr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A342-ED51-4C7C-89D4-2A6E470C546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Ovr>
    <a:masterClrMapping/>
  </p:clrMapOvr>
  <p:transition spd="slow"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4766-F3BD-4497-A5E4-78D0E3D44D8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69CF-2B80-4F32-BFC7-2E7D7DED77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ransition spd="slow"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4766-F3BD-4497-A5E4-78D0E3D44D8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69CF-2B80-4F32-BFC7-2E7D7DED77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Ovr>
    <a:masterClrMapping/>
  </p:clrMapOvr>
  <p:transition spd="slow"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4766-F3BD-4497-A5E4-78D0E3D44D8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69CF-2B80-4F32-BFC7-2E7D7DED77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4766-F3BD-4497-A5E4-78D0E3D44D8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69CF-2B80-4F32-BFC7-2E7D7DED77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  <p:transition spd="slow" advClick="0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4766-F3BD-4497-A5E4-78D0E3D44D8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69CF-2B80-4F32-BFC7-2E7D7DED77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ransition spd="slow" advClick="0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4766-F3BD-4497-A5E4-78D0E3D44D8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69CF-2B80-4F32-BFC7-2E7D7DED77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4766-F3BD-4497-A5E4-78D0E3D44D8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69CF-2B80-4F32-BFC7-2E7D7DED77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4766-F3BD-4497-A5E4-78D0E3D44D8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69CF-2B80-4F32-BFC7-2E7D7DED77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9D86-7635-4800-810E-9F895A8AA2D5}" type="datetimeFigureOut">
              <a:rPr kumimoji="1" lang="ja-JP" altLang="en-US" smtClean="0"/>
              <a:pPr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A342-ED51-4C7C-89D4-2A6E470C546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  <p:transition spd="slow" advClick="0" advTm="1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4766-F3BD-4497-A5E4-78D0E3D44D8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69CF-2B80-4F32-BFC7-2E7D7DED77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ransition spd="slow" advClick="0"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4766-F3BD-4497-A5E4-78D0E3D44D8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69CF-2B80-4F32-BFC7-2E7D7DED77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4766-F3BD-4497-A5E4-78D0E3D44D8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69CF-2B80-4F32-BFC7-2E7D7DED77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9D86-7635-4800-810E-9F895A8AA2D5}" type="datetimeFigureOut">
              <a:rPr kumimoji="1" lang="ja-JP" altLang="en-US" smtClean="0"/>
              <a:pPr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A342-ED51-4C7C-89D4-2A6E470C546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9D86-7635-4800-810E-9F895A8AA2D5}" type="datetimeFigureOut">
              <a:rPr kumimoji="1" lang="ja-JP" altLang="en-US" smtClean="0"/>
              <a:pPr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A342-ED51-4C7C-89D4-2A6E470C546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9D86-7635-4800-810E-9F895A8AA2D5}" type="datetimeFigureOut">
              <a:rPr kumimoji="1" lang="ja-JP" altLang="en-US" smtClean="0"/>
              <a:pPr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A342-ED51-4C7C-89D4-2A6E470C546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9D86-7635-4800-810E-9F895A8AA2D5}" type="datetimeFigureOut">
              <a:rPr kumimoji="1" lang="ja-JP" altLang="en-US" smtClean="0"/>
              <a:pPr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A342-ED51-4C7C-89D4-2A6E470C546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9D86-7635-4800-810E-9F895A8AA2D5}" type="datetimeFigureOut">
              <a:rPr kumimoji="1" lang="ja-JP" altLang="en-US" smtClean="0"/>
              <a:pPr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A342-ED51-4C7C-89D4-2A6E470C546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9D86-7635-4800-810E-9F895A8AA2D5}" type="datetimeFigureOut">
              <a:rPr kumimoji="1" lang="ja-JP" altLang="en-US" smtClean="0"/>
              <a:pPr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A342-ED51-4C7C-89D4-2A6E470C546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9D86-7635-4800-810E-9F895A8AA2D5}" type="datetimeFigureOut">
              <a:rPr kumimoji="1" lang="ja-JP" altLang="en-US" smtClean="0"/>
              <a:pPr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A342-ED51-4C7C-89D4-2A6E470C546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FEB9D86-7635-4800-810E-9F895A8AA2D5}" type="datetimeFigureOut">
              <a:rPr kumimoji="1" lang="ja-JP" altLang="en-US" smtClean="0"/>
              <a:pPr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88AA342-ED51-4C7C-89D4-2A6E470C546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EB9D86-7635-4800-810E-9F895A8AA2D5}" type="datetimeFigureOut">
              <a:rPr kumimoji="1" lang="ja-JP" altLang="en-US" smtClean="0"/>
              <a:pPr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8AA342-ED51-4C7C-89D4-2A6E470C546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1000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source=images&amp;cd=&amp;cad=rja&amp;uact=8&amp;ved=2ahUKEwiZj-amk6PeAhWTBIgKHd7ICFIQjRx6BAgBEAU&amp;url=http://www.fujioreform.jp/user_data/hinokibathsystem.html&amp;psig=AOvVaw3hFXOKHABIdZFkSPO0W3Nz&amp;ust=1540610332454367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369368" y="4293096"/>
            <a:ext cx="6400800" cy="1273696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＜建築工程＞</a:t>
            </a:r>
          </a:p>
        </p:txBody>
      </p:sp>
      <p:sp>
        <p:nvSpPr>
          <p:cNvPr id="6" name="タイトル 3"/>
          <p:cNvSpPr txBox="1">
            <a:spLocks/>
          </p:cNvSpPr>
          <p:nvPr/>
        </p:nvSpPr>
        <p:spPr>
          <a:xfrm>
            <a:off x="683568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275309"/>
            <a:ext cx="7772400" cy="2327572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kumimoji="1" lang="ja-JP" altLang="en-US" dirty="0"/>
              <a:t>ふんだんに木を使った</a:t>
            </a:r>
            <a:br>
              <a:rPr kumimoji="1" lang="ja-JP" altLang="en-US" dirty="0"/>
            </a:br>
            <a:r>
              <a:rPr kumimoji="1" lang="ja-JP" altLang="en-US" dirty="0"/>
              <a:t>列柱壁の</a:t>
            </a:r>
            <a:r>
              <a:rPr lang="ja-JP" altLang="en-US" dirty="0"/>
              <a:t>本格木造住宅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sz="6000" dirty="0">
                <a:solidFill>
                  <a:schemeClr val="tx1"/>
                </a:solidFill>
              </a:rPr>
              <a:t>沖縄「森林の家」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2F5F3E7-8153-4D92-9D42-88FF85F7BD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92" y="5622539"/>
            <a:ext cx="959399" cy="95939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A85C922-421E-4E89-8491-F8836FF82294}"/>
              </a:ext>
            </a:extLst>
          </p:cNvPr>
          <p:cNvSpPr/>
          <p:nvPr/>
        </p:nvSpPr>
        <p:spPr>
          <a:xfrm>
            <a:off x="2066973" y="6257007"/>
            <a:ext cx="4140208" cy="4166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tlCol="0" anchor="t" anchorCtr="0"/>
          <a:lstStyle/>
          <a:p>
            <a:pPr algn="ctr"/>
            <a:r>
              <a:rPr lang="en-US" altLang="ja-JP"/>
              <a:t>https://www.okinawanoie-grupu.com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133673"/>
      </p:ext>
    </p:extLst>
  </p:cSld>
  <p:clrMapOvr>
    <a:masterClrMapping/>
  </p:clrMapOvr>
  <p:transition spd="slow"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673108" cy="58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E82E9B-91B6-4D01-96F0-8C4AA1E3671D}"/>
              </a:ext>
            </a:extLst>
          </p:cNvPr>
          <p:cNvSpPr/>
          <p:nvPr/>
        </p:nvSpPr>
        <p:spPr>
          <a:xfrm>
            <a:off x="4932040" y="5301208"/>
            <a:ext cx="3744416" cy="86409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◇木造り</a:t>
            </a:r>
            <a:r>
              <a:rPr kumimoji="1" lang="ja-JP" altLang="en-US" dirty="0"/>
              <a:t>の家ですから窓の大きさや取り付け位置も自在にできます。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783626898"/>
      </p:ext>
    </p:extLst>
  </p:cSld>
  <p:clrMapOvr>
    <a:masterClrMapping/>
  </p:clrMapOvr>
  <p:transition spd="slow"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00" y="409864"/>
            <a:ext cx="8731399" cy="615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5547532-4526-41F3-AF65-BD9412B2E3A4}"/>
              </a:ext>
            </a:extLst>
          </p:cNvPr>
          <p:cNvSpPr/>
          <p:nvPr/>
        </p:nvSpPr>
        <p:spPr>
          <a:xfrm>
            <a:off x="5148064" y="5836068"/>
            <a:ext cx="3024336" cy="6120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◇梁は太い木材を使います。</a:t>
            </a:r>
          </a:p>
        </p:txBody>
      </p:sp>
    </p:spTree>
    <p:extLst>
      <p:ext uri="{BB962C8B-B14F-4D97-AF65-F5344CB8AC3E}">
        <p14:creationId xmlns:p14="http://schemas.microsoft.com/office/powerpoint/2010/main" val="2891525915"/>
      </p:ext>
    </p:extLst>
  </p:cSld>
  <p:clrMapOvr>
    <a:masterClrMapping/>
  </p:clrMapOvr>
  <p:transition spd="slow"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31" y="354460"/>
            <a:ext cx="8923842" cy="600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フローチャート: データ 3"/>
          <p:cNvSpPr/>
          <p:nvPr/>
        </p:nvSpPr>
        <p:spPr>
          <a:xfrm rot="20502920">
            <a:off x="4037337" y="2089222"/>
            <a:ext cx="418508" cy="2306496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067944" y="5949280"/>
            <a:ext cx="739154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437521" y="5661248"/>
            <a:ext cx="782551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9EA790-5FB7-4337-AAE1-50CFC431BF55}"/>
              </a:ext>
            </a:extLst>
          </p:cNvPr>
          <p:cNvSpPr/>
          <p:nvPr/>
        </p:nvSpPr>
        <p:spPr>
          <a:xfrm>
            <a:off x="6588224" y="5517232"/>
            <a:ext cx="2188887" cy="5760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◇屋根をふきます。</a:t>
            </a:r>
          </a:p>
        </p:txBody>
      </p:sp>
    </p:spTree>
    <p:extLst>
      <p:ext uri="{BB962C8B-B14F-4D97-AF65-F5344CB8AC3E}">
        <p14:creationId xmlns:p14="http://schemas.microsoft.com/office/powerpoint/2010/main" val="3048392358"/>
      </p:ext>
    </p:extLst>
  </p:cSld>
  <p:clrMapOvr>
    <a:masterClrMapping/>
  </p:clrMapOvr>
  <p:transition spd="slow"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23040" cy="602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9257F8-BEFF-4EC7-B5C8-0192507C681B}"/>
              </a:ext>
            </a:extLst>
          </p:cNvPr>
          <p:cNvSpPr/>
          <p:nvPr/>
        </p:nvSpPr>
        <p:spPr>
          <a:xfrm>
            <a:off x="4572000" y="5301208"/>
            <a:ext cx="4320480" cy="86409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◇壁には「筋交」（建物の耐震性を高める</a:t>
            </a:r>
          </a:p>
          <a:p>
            <a:pPr algn="ctr"/>
            <a:r>
              <a:rPr lang="ja-JP" altLang="en-US"/>
              <a:t>斜め方向の部材）を入れます。</a:t>
            </a:r>
          </a:p>
        </p:txBody>
      </p:sp>
    </p:spTree>
    <p:extLst>
      <p:ext uri="{BB962C8B-B14F-4D97-AF65-F5344CB8AC3E}">
        <p14:creationId xmlns:p14="http://schemas.microsoft.com/office/powerpoint/2010/main" val="633910817"/>
      </p:ext>
    </p:extLst>
  </p:cSld>
  <p:clrMapOvr>
    <a:masterClrMapping/>
  </p:clrMapOvr>
  <p:transition spd="slow"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EB9F526-1680-4D08-8BF0-71C6E9D67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89" y="1196752"/>
            <a:ext cx="8648821" cy="506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E0CF14-1A32-4610-8DA9-0735ECD18E62}"/>
              </a:ext>
            </a:extLst>
          </p:cNvPr>
          <p:cNvSpPr/>
          <p:nvPr/>
        </p:nvSpPr>
        <p:spPr>
          <a:xfrm>
            <a:off x="4355976" y="5301208"/>
            <a:ext cx="4384104" cy="7837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◇「列柱パネル」は「筋交」の補強部材となり、横揺れに強い建物となりますます。</a:t>
            </a:r>
          </a:p>
        </p:txBody>
      </p:sp>
    </p:spTree>
    <p:extLst>
      <p:ext uri="{BB962C8B-B14F-4D97-AF65-F5344CB8AC3E}">
        <p14:creationId xmlns:p14="http://schemas.microsoft.com/office/powerpoint/2010/main" val="3952084666"/>
      </p:ext>
    </p:extLst>
  </p:cSld>
  <p:clrMapOvr>
    <a:masterClrMapping/>
  </p:clrMapOvr>
  <p:transition spd="slow"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57597"/>
            <a:ext cx="8127731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AB5A65-CE6F-4C91-97C2-7BB10FAEBA66}"/>
              </a:ext>
            </a:extLst>
          </p:cNvPr>
          <p:cNvSpPr/>
          <p:nvPr/>
        </p:nvSpPr>
        <p:spPr>
          <a:xfrm>
            <a:off x="899592" y="701874"/>
            <a:ext cx="3312368" cy="132610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 wrap="square" lIns="144000" tIns="108000" rIns="180000" bIns="108000" anchor="ctr" anchorCtr="0">
            <a:spAutoFit/>
          </a:bodyPr>
          <a:lstStyle/>
          <a:p>
            <a:pPr algn="ctr"/>
            <a:r>
              <a:rPr lang="ja-JP" altLang="en-US">
                <a:solidFill>
                  <a:schemeClr val="bg1"/>
                </a:solidFill>
              </a:rPr>
              <a:t>◇壁は木材の表面を出す「現し」仕上げにします。無垢材の壁に包まれ、木の香りに包まれた快適な部屋となります。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1951757562"/>
      </p:ext>
    </p:extLst>
  </p:cSld>
  <p:clrMapOvr>
    <a:masterClrMapping/>
  </p:clrMapOvr>
  <p:transition spd="slow" advClick="0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21" y="620688"/>
            <a:ext cx="825875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10950B0-A99C-4F41-8481-F69C8FC71988}"/>
              </a:ext>
            </a:extLst>
          </p:cNvPr>
          <p:cNvSpPr/>
          <p:nvPr/>
        </p:nvSpPr>
        <p:spPr>
          <a:xfrm>
            <a:off x="5148064" y="5661248"/>
            <a:ext cx="3168352" cy="5760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◇窓のサイズは木造ですので、自在にできます。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2961867495"/>
      </p:ext>
    </p:extLst>
  </p:cSld>
  <p:clrMapOvr>
    <a:masterClrMapping/>
  </p:clrMapOvr>
  <p:transition spd="slow"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95" y="692696"/>
            <a:ext cx="805289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5419F6E-55B1-4BD1-B1F1-2261D22F248D}"/>
              </a:ext>
            </a:extLst>
          </p:cNvPr>
          <p:cNvSpPr/>
          <p:nvPr/>
        </p:nvSpPr>
        <p:spPr>
          <a:xfrm>
            <a:off x="5364088" y="5733256"/>
            <a:ext cx="2592288" cy="4320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◇洋室と廊下</a:t>
            </a:r>
          </a:p>
        </p:txBody>
      </p:sp>
    </p:spTree>
    <p:extLst>
      <p:ext uri="{BB962C8B-B14F-4D97-AF65-F5344CB8AC3E}">
        <p14:creationId xmlns:p14="http://schemas.microsoft.com/office/powerpoint/2010/main" val="1976505298"/>
      </p:ext>
    </p:extLst>
  </p:cSld>
  <p:clrMapOvr>
    <a:masterClrMapping/>
  </p:clrMapOvr>
  <p:transition spd="slow" advClick="0"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11474"/>
            <a:ext cx="4089822" cy="584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89E631A-6B9E-4ED9-8C05-A79CF787AA62}"/>
              </a:ext>
            </a:extLst>
          </p:cNvPr>
          <p:cNvSpPr/>
          <p:nvPr/>
        </p:nvSpPr>
        <p:spPr>
          <a:xfrm>
            <a:off x="3347864" y="6381328"/>
            <a:ext cx="3168352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◇廊下の壁も木材の現しに。</a:t>
            </a:r>
          </a:p>
        </p:txBody>
      </p:sp>
    </p:spTree>
    <p:extLst>
      <p:ext uri="{BB962C8B-B14F-4D97-AF65-F5344CB8AC3E}">
        <p14:creationId xmlns:p14="http://schemas.microsoft.com/office/powerpoint/2010/main" val="1616694724"/>
      </p:ext>
    </p:extLst>
  </p:cSld>
  <p:clrMapOvr>
    <a:masterClrMapping/>
  </p:clrMapOvr>
  <p:transition spd="slow" advClick="0" advTm="1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65" y="548681"/>
            <a:ext cx="793754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CC24136-DBAF-42FE-BBE7-5C9B48CD1563}"/>
              </a:ext>
            </a:extLst>
          </p:cNvPr>
          <p:cNvSpPr/>
          <p:nvPr/>
        </p:nvSpPr>
        <p:spPr>
          <a:xfrm>
            <a:off x="5148064" y="5733256"/>
            <a:ext cx="3168352" cy="3600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◇ダイニングキッチンの天井</a:t>
            </a:r>
          </a:p>
        </p:txBody>
      </p:sp>
    </p:spTree>
    <p:extLst>
      <p:ext uri="{BB962C8B-B14F-4D97-AF65-F5344CB8AC3E}">
        <p14:creationId xmlns:p14="http://schemas.microsoft.com/office/powerpoint/2010/main" val="2605626174"/>
      </p:ext>
    </p:extLst>
  </p:cSld>
  <p:clrMapOvr>
    <a:masterClrMapping/>
  </p:clrMapOvr>
  <p:transition spd="slow"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47" y="379918"/>
            <a:ext cx="3103202" cy="362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854" y="3284984"/>
            <a:ext cx="4256406" cy="290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907201" y="548680"/>
            <a:ext cx="4467487" cy="187220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/>
              <a:t>◇ 土台・柱・梁などはもちろん柱と柱</a:t>
            </a:r>
            <a:r>
              <a:rPr lang="ja-JP" altLang="en-US"/>
              <a:t>の間に</a:t>
            </a:r>
          </a:p>
          <a:p>
            <a:r>
              <a:rPr lang="ja-JP" altLang="en-US"/>
              <a:t>　  組み込む「列柱壁（パネル）」</a:t>
            </a:r>
            <a:r>
              <a:rPr lang="ja-JP" altLang="en-US" dirty="0"/>
              <a:t>を事前</a:t>
            </a:r>
            <a:r>
              <a:rPr lang="ja-JP" altLang="en-US"/>
              <a:t>にプ</a:t>
            </a:r>
            <a:endParaRPr lang="en-US" altLang="ja-JP"/>
          </a:p>
          <a:p>
            <a:r>
              <a:rPr lang="en-US" altLang="ja-JP"/>
              <a:t>  </a:t>
            </a:r>
            <a:r>
              <a:rPr lang="ja-JP" altLang="en-US"/>
              <a:t>　レカット</a:t>
            </a:r>
            <a:r>
              <a:rPr lang="ja-JP" altLang="en-US" dirty="0"/>
              <a:t>工場で製作し、建築現場</a:t>
            </a:r>
            <a:r>
              <a:rPr lang="ja-JP" altLang="en-US"/>
              <a:t>に持ち込</a:t>
            </a:r>
            <a:endParaRPr lang="en-US" altLang="ja-JP"/>
          </a:p>
          <a:p>
            <a:r>
              <a:rPr lang="en-US" altLang="ja-JP"/>
              <a:t>    </a:t>
            </a:r>
            <a:r>
              <a:rPr lang="ja-JP" altLang="en-US"/>
              <a:t> み、在来軸組</a:t>
            </a:r>
            <a:r>
              <a:rPr lang="ja-JP" altLang="en-US" dirty="0"/>
              <a:t>工法で建築・施工します。　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69940" y="4437112"/>
            <a:ext cx="3598004" cy="187220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144000" bIns="216000" rtlCol="0" anchor="ctr"/>
          <a:lstStyle/>
          <a:p>
            <a:pPr algn="ctr"/>
            <a:endParaRPr lang="ja-JP" altLang="en-US" dirty="0"/>
          </a:p>
          <a:p>
            <a:pPr algn="ctr"/>
            <a:endParaRPr kumimoji="1" lang="ja-JP" altLang="en-US" dirty="0"/>
          </a:p>
          <a:p>
            <a:pPr algn="ctr"/>
            <a:r>
              <a:rPr kumimoji="1" lang="ja-JP" altLang="en-US" dirty="0"/>
              <a:t>◇壁も木材を使用</a:t>
            </a:r>
            <a:r>
              <a:rPr kumimoji="1" lang="ja-JP" altLang="en-US"/>
              <a:t>する列柱パネル</a:t>
            </a:r>
            <a:endParaRPr kumimoji="1" lang="ja-JP" altLang="en-US" dirty="0"/>
          </a:p>
          <a:p>
            <a:r>
              <a:rPr kumimoji="1" lang="ja-JP" altLang="en-US" dirty="0"/>
              <a:t>　  工法では</a:t>
            </a:r>
            <a:r>
              <a:rPr lang="ja-JP" altLang="en-US" dirty="0"/>
              <a:t>通常の住宅より重くなり、</a:t>
            </a:r>
          </a:p>
          <a:p>
            <a:r>
              <a:rPr lang="ja-JP" altLang="en-US" dirty="0"/>
              <a:t>　   それを支える基礎工事は頑丈に、</a:t>
            </a:r>
          </a:p>
          <a:p>
            <a:r>
              <a:rPr lang="ja-JP" altLang="en-US" dirty="0"/>
              <a:t>     土台になる木はとくに太い物を使</a:t>
            </a:r>
            <a:endParaRPr lang="en-US" altLang="ja-JP" dirty="0"/>
          </a:p>
          <a:p>
            <a:r>
              <a:rPr lang="en-US" altLang="ja-JP" dirty="0"/>
              <a:t>    </a:t>
            </a:r>
            <a:r>
              <a:rPr lang="ja-JP" altLang="en-US"/>
              <a:t>  います</a:t>
            </a:r>
            <a:r>
              <a:rPr lang="ja-JP" altLang="en-US" dirty="0"/>
              <a:t>。</a:t>
            </a:r>
          </a:p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6EF94B8-E0F7-43E6-B4F0-90F5F029B1CD}"/>
              </a:ext>
            </a:extLst>
          </p:cNvPr>
          <p:cNvSpPr/>
          <p:nvPr/>
        </p:nvSpPr>
        <p:spPr>
          <a:xfrm>
            <a:off x="4860032" y="116632"/>
            <a:ext cx="1955169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＜ 概要２－① ＞</a:t>
            </a:r>
          </a:p>
        </p:txBody>
      </p:sp>
    </p:spTree>
    <p:extLst>
      <p:ext uri="{BB962C8B-B14F-4D97-AF65-F5344CB8AC3E}">
        <p14:creationId xmlns:p14="http://schemas.microsoft.com/office/powerpoint/2010/main" val="1700014408"/>
      </p:ext>
    </p:extLst>
  </p:cSld>
  <p:clrMapOvr>
    <a:masterClrMapping/>
  </p:clrMapOvr>
  <p:transition spd="slow" advClick="0" advTm="1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494" y="620688"/>
            <a:ext cx="8391011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A0D46F2-6C06-46B7-956C-A2C96924D871}"/>
              </a:ext>
            </a:extLst>
          </p:cNvPr>
          <p:cNvSpPr/>
          <p:nvPr/>
        </p:nvSpPr>
        <p:spPr>
          <a:xfrm>
            <a:off x="6300192" y="5805264"/>
            <a:ext cx="1584176" cy="5040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◇和室</a:t>
            </a:r>
          </a:p>
        </p:txBody>
      </p:sp>
    </p:spTree>
    <p:extLst>
      <p:ext uri="{BB962C8B-B14F-4D97-AF65-F5344CB8AC3E}">
        <p14:creationId xmlns:p14="http://schemas.microsoft.com/office/powerpoint/2010/main" val="1702387740"/>
      </p:ext>
    </p:extLst>
  </p:cSld>
  <p:clrMapOvr>
    <a:masterClrMapping/>
  </p:clrMapOvr>
  <p:transition spd="slow" advClick="0" advTm="1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237" y="620688"/>
            <a:ext cx="811752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B1659FD-D755-4FB3-87FE-FF9A46C8E076}"/>
              </a:ext>
            </a:extLst>
          </p:cNvPr>
          <p:cNvSpPr/>
          <p:nvPr/>
        </p:nvSpPr>
        <p:spPr>
          <a:xfrm>
            <a:off x="4716016" y="5013176"/>
            <a:ext cx="3528392" cy="1008112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rIns="14400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/>
              <a:t>◇和室</a:t>
            </a:r>
            <a:r>
              <a:rPr lang="ja-JP" altLang="en-US" dirty="0"/>
              <a:t>などはふさわしい</a:t>
            </a:r>
            <a:r>
              <a:rPr lang="ja-JP" altLang="en-US"/>
              <a:t>壁紙や</a:t>
            </a:r>
          </a:p>
          <a:p>
            <a:pPr algn="ctr"/>
            <a:r>
              <a:rPr lang="ja-JP" altLang="en-US"/>
              <a:t>壁材</a:t>
            </a:r>
            <a:r>
              <a:rPr lang="ja-JP" altLang="en-US" dirty="0"/>
              <a:t>（もちろんエコ材です）を使うと雰囲気も違ってきます。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1556609"/>
      </p:ext>
    </p:extLst>
  </p:cSld>
  <p:clrMapOvr>
    <a:masterClrMapping/>
  </p:clrMapOvr>
  <p:transition spd="slow" advClick="0" advTm="1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2670"/>
            <a:ext cx="4032448" cy="581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506544"/>
            <a:ext cx="2462782" cy="374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3444704-C44F-4035-96C4-4DDBE620AD90}"/>
              </a:ext>
            </a:extLst>
          </p:cNvPr>
          <p:cNvSpPr/>
          <p:nvPr/>
        </p:nvSpPr>
        <p:spPr>
          <a:xfrm>
            <a:off x="5292080" y="5157192"/>
            <a:ext cx="2664296" cy="1008112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6000" rIns="216000" rtlCol="0" anchor="ctr"/>
          <a:lstStyle/>
          <a:p>
            <a:r>
              <a:rPr lang="ja-JP" altLang="en-US"/>
              <a:t>◇木造り</a:t>
            </a:r>
            <a:r>
              <a:rPr lang="ja-JP" altLang="en-US" dirty="0"/>
              <a:t>ですから</a:t>
            </a:r>
            <a:r>
              <a:rPr kumimoji="1" lang="ja-JP" altLang="en-US" dirty="0"/>
              <a:t>天窓も自在に</a:t>
            </a:r>
            <a:r>
              <a:rPr lang="ja-JP" altLang="en-US" dirty="0"/>
              <a:t>付けられますので、</a:t>
            </a:r>
            <a:r>
              <a:rPr kumimoji="1" lang="ja-JP" altLang="en-US"/>
              <a:t>明るい階段に。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8632962"/>
      </p:ext>
    </p:extLst>
  </p:cSld>
  <p:clrMapOvr>
    <a:masterClrMapping/>
  </p:clrMapOvr>
  <p:transition spd="slow" advClick="0" advTm="1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1" y="846774"/>
            <a:ext cx="3744417" cy="550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E81D50F-7FE6-4C9A-8898-43697B99AF95}"/>
              </a:ext>
            </a:extLst>
          </p:cNvPr>
          <p:cNvSpPr/>
          <p:nvPr/>
        </p:nvSpPr>
        <p:spPr>
          <a:xfrm>
            <a:off x="3275856" y="6354127"/>
            <a:ext cx="2304256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◇トイレの壁も現しに。</a:t>
            </a:r>
          </a:p>
        </p:txBody>
      </p:sp>
    </p:spTree>
    <p:extLst>
      <p:ext uri="{BB962C8B-B14F-4D97-AF65-F5344CB8AC3E}">
        <p14:creationId xmlns:p14="http://schemas.microsoft.com/office/powerpoint/2010/main" val="3829032836"/>
      </p:ext>
    </p:extLst>
  </p:cSld>
  <p:clrMapOvr>
    <a:masterClrMapping/>
  </p:clrMapOvr>
  <p:transition spd="slow" advClick="0" advTm="1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「木造住宅の事例　風呂場の写真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8072"/>
            <a:ext cx="7942356" cy="624433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C9F19D-C3B6-4ADE-B97F-4B37F91CB619}"/>
              </a:ext>
            </a:extLst>
          </p:cNvPr>
          <p:cNvSpPr/>
          <p:nvPr/>
        </p:nvSpPr>
        <p:spPr>
          <a:xfrm>
            <a:off x="827584" y="476672"/>
            <a:ext cx="2541756" cy="100811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◇お風呂場は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ユ</a:t>
            </a:r>
            <a:r>
              <a:rPr lang="ja-JP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ニットバス</a:t>
            </a:r>
            <a:r>
              <a:rPr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だけで</a:t>
            </a:r>
            <a:r>
              <a:rPr lang="ja-JP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なく木造りにも</a:t>
            </a:r>
            <a:r>
              <a:rPr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できます。</a:t>
            </a:r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537362"/>
      </p:ext>
    </p:extLst>
  </p:cSld>
  <p:clrMapOvr>
    <a:masterClrMapping/>
  </p:clrMapOvr>
  <p:transition spd="slow" advClick="0" advTm="1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ã40åª132ã¡ éåããã®ç»åæ¤ç´¢çµæ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860128"/>
            <a:ext cx="3384376" cy="51377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2483768" y="221772"/>
            <a:ext cx="2520280" cy="953073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latin typeface="HGP明朝E" panose="02020900000000000000" pitchFamily="18" charset="-128"/>
                <a:ea typeface="HGP明朝E" panose="02020900000000000000" pitchFamily="18" charset="-128"/>
              </a:rPr>
              <a:t>竣工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326" y="1488638"/>
            <a:ext cx="4878777" cy="456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28715"/>
            <a:ext cx="12001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A852515-826D-4AE9-8B6A-C09118B93AA4}"/>
              </a:ext>
            </a:extLst>
          </p:cNvPr>
          <p:cNvSpPr/>
          <p:nvPr/>
        </p:nvSpPr>
        <p:spPr>
          <a:xfrm>
            <a:off x="827584" y="6132859"/>
            <a:ext cx="4608512" cy="6369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/>
              <a:t>外壁材は色・材質さまざまありますので、</a:t>
            </a:r>
            <a:endParaRPr kumimoji="1" lang="en-US" altLang="ja-JP"/>
          </a:p>
          <a:p>
            <a:pPr algn="ctr"/>
            <a:r>
              <a:rPr lang="ja-JP" altLang="en-US"/>
              <a:t>お好みの外観が造れます。</a:t>
            </a:r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1E8710C-E27B-442A-A60D-374A0A0F4698}"/>
              </a:ext>
            </a:extLst>
          </p:cNvPr>
          <p:cNvSpPr/>
          <p:nvPr/>
        </p:nvSpPr>
        <p:spPr>
          <a:xfrm>
            <a:off x="5596062" y="6021288"/>
            <a:ext cx="3296420" cy="68110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72000" rIns="108000" bIns="72000" rtlCol="0" anchor="ctr" anchorCtr="0"/>
          <a:lstStyle/>
          <a:p>
            <a:r>
              <a:rPr lang="en-US" altLang="ja-JP" sz="120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※</a:t>
            </a:r>
            <a:r>
              <a:rPr lang="ja-JP" altLang="en-US" sz="120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写真の一部は熊本「森林の家」（中空列柱 </a:t>
            </a:r>
            <a:endParaRPr lang="en-US" altLang="ja-JP" sz="120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en-US" altLang="ja-JP" sz="120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  </a:t>
            </a:r>
            <a:r>
              <a:rPr lang="ja-JP" altLang="en-US" sz="120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壁面体）のリーフレット（平成</a:t>
            </a:r>
            <a:r>
              <a:rPr lang="en-US" altLang="ja-JP" sz="120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13</a:t>
            </a:r>
            <a:r>
              <a:rPr lang="ja-JP" altLang="en-US" sz="120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年作成）</a:t>
            </a:r>
            <a:endParaRPr lang="en-US" altLang="ja-JP" sz="120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en-US" altLang="ja-JP" sz="120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  </a:t>
            </a:r>
            <a:r>
              <a:rPr lang="ja-JP" altLang="en-US" sz="120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などから引用させていただきました。</a:t>
            </a:r>
            <a:endParaRPr lang="ja-JP" altLang="en-US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1664458"/>
      </p:ext>
    </p:extLst>
  </p:cSld>
  <p:clrMapOvr>
    <a:masterClrMapping/>
  </p:clrMapOvr>
  <p:transition spd="slow" advClick="0" advTm="1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846640" cy="5544616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kumimoji="1" lang="ja-JP" altLang="en-US" b="1">
                <a:latin typeface="HGP明朝B" panose="02020800000000000000" pitchFamily="18" charset="-128"/>
                <a:ea typeface="HGP明朝B" panose="02020800000000000000" pitchFamily="18" charset="-128"/>
              </a:rPr>
              <a:t>列柱壁工法の</a:t>
            </a:r>
            <a:r>
              <a:rPr kumimoji="1" lang="ja-JP" altLang="en-US" b="1" dirty="0">
                <a:latin typeface="HGP明朝B" panose="02020800000000000000" pitchFamily="18" charset="-128"/>
                <a:ea typeface="HGP明朝B" panose="02020800000000000000" pitchFamily="18" charset="-128"/>
              </a:rPr>
              <a:t>住宅の特徴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sz="3100" dirty="0"/>
              <a:t>❑ふんだんに木を使った亜熱帯気候に</a:t>
            </a:r>
            <a:br>
              <a:rPr lang="ja-JP" altLang="en-US" sz="3100" dirty="0"/>
            </a:br>
            <a:r>
              <a:rPr lang="ja-JP" altLang="en-US" sz="3100" dirty="0"/>
              <a:t>　適した仕様の住まいです。</a:t>
            </a:r>
            <a:br>
              <a:rPr lang="ja-JP" altLang="en-US" sz="3100" dirty="0"/>
            </a:br>
            <a:br>
              <a:rPr lang="ja-JP" altLang="en-US" sz="3100" dirty="0"/>
            </a:br>
            <a:r>
              <a:rPr lang="ja-JP" altLang="en-US" sz="3100" dirty="0"/>
              <a:t>❑調湿性・断熱性・吸遮音性に優れ</a:t>
            </a:r>
            <a:br>
              <a:rPr lang="en-US" altLang="ja-JP" sz="3100" dirty="0"/>
            </a:br>
            <a:r>
              <a:rPr lang="en-US" altLang="ja-JP" sz="3100" dirty="0"/>
              <a:t>     </a:t>
            </a:r>
            <a:r>
              <a:rPr lang="ja-JP" altLang="en-US" sz="3100" dirty="0"/>
              <a:t>人の体に優しい住まいです。</a:t>
            </a:r>
            <a:br>
              <a:rPr lang="ja-JP" altLang="en-US" sz="3100" dirty="0"/>
            </a:br>
            <a:br>
              <a:rPr lang="ja-JP" altLang="en-US" sz="3100" dirty="0"/>
            </a:br>
            <a:r>
              <a:rPr lang="ja-JP" altLang="en-US" sz="3100" dirty="0"/>
              <a:t>❑耐震性・耐</a:t>
            </a:r>
            <a:r>
              <a:rPr lang="ja-JP" altLang="en-US" sz="3100"/>
              <a:t>強風・シロアリ対策</a:t>
            </a:r>
            <a:r>
              <a:rPr lang="ja-JP" altLang="en-US" sz="3100" dirty="0"/>
              <a:t>を講じ</a:t>
            </a:r>
            <a:br>
              <a:rPr lang="ja-JP" altLang="en-US" sz="3100" dirty="0"/>
            </a:br>
            <a:r>
              <a:rPr lang="ja-JP" altLang="en-US" sz="3100" dirty="0"/>
              <a:t>　永く安心して暮らせる住まいです。</a:t>
            </a:r>
            <a:br>
              <a:rPr lang="ja-JP" altLang="en-US" sz="3100" dirty="0"/>
            </a:br>
            <a:br>
              <a:rPr lang="ja-JP" altLang="en-US" sz="3100"/>
            </a:br>
            <a:r>
              <a:rPr lang="ja-JP" altLang="en-US" sz="3100"/>
              <a:t>❑事前に列柱壁・土台等を製作し現場に持</a:t>
            </a:r>
            <a:br>
              <a:rPr lang="en-US" altLang="ja-JP" sz="3100"/>
            </a:br>
            <a:r>
              <a:rPr lang="ja-JP" altLang="en-US" sz="3100"/>
              <a:t>　ち込み建築し、安い価格での建築、離島</a:t>
            </a:r>
            <a:br>
              <a:rPr lang="ja-JP" altLang="en-US" sz="3100"/>
            </a:br>
            <a:r>
              <a:rPr lang="ja-JP" altLang="en-US" sz="3100"/>
              <a:t>　への移出・海外輸出も可能となります。</a:t>
            </a:r>
            <a:br>
              <a:rPr lang="ja-JP" altLang="en-US" sz="3100"/>
            </a:br>
            <a:br>
              <a:rPr lang="ja-JP" altLang="en-US" sz="3100" dirty="0"/>
            </a:br>
            <a:br>
              <a:rPr lang="ja-JP" altLang="en-US" sz="3600" dirty="0"/>
            </a:b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52722572"/>
      </p:ext>
    </p:extLst>
  </p:cSld>
  <p:clrMapOvr>
    <a:masterClrMapping/>
  </p:clrMapOvr>
  <p:transition spd="slow"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4732501" cy="461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43" y="332656"/>
            <a:ext cx="2497537" cy="345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283968" y="669470"/>
            <a:ext cx="3960440" cy="79208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◇ 列柱パネルを</a:t>
            </a:r>
            <a:r>
              <a:rPr kumimoji="1" lang="ja-JP" altLang="en-US" dirty="0"/>
              <a:t>柱と柱の</a:t>
            </a:r>
            <a:r>
              <a:rPr kumimoji="1" lang="ja-JP" altLang="en-US"/>
              <a:t>間に</a:t>
            </a:r>
          </a:p>
          <a:p>
            <a:r>
              <a:rPr kumimoji="1" lang="ja-JP" altLang="en-US"/>
              <a:t>               </a:t>
            </a:r>
            <a:r>
              <a:rPr kumimoji="1" lang="ja-JP" altLang="en-US" dirty="0"/>
              <a:t>組み込んでいきます。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46271" y="4320885"/>
            <a:ext cx="2497537" cy="167990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rIns="144000" rtlCol="0" anchor="ctr"/>
          <a:lstStyle/>
          <a:p>
            <a:pPr algn="ctr"/>
            <a:r>
              <a:rPr kumimoji="1" lang="ja-JP" altLang="en-US"/>
              <a:t>◇ </a:t>
            </a:r>
            <a:r>
              <a:rPr lang="ja-JP" altLang="en-US"/>
              <a:t>列柱</a:t>
            </a:r>
            <a:r>
              <a:rPr lang="ja-JP" altLang="en-US" dirty="0"/>
              <a:t>パネル</a:t>
            </a:r>
            <a:r>
              <a:rPr kumimoji="1" lang="ja-JP" altLang="en-US"/>
              <a:t>の組み</a:t>
            </a:r>
            <a:endParaRPr lang="en-US" altLang="ja-JP"/>
          </a:p>
          <a:p>
            <a:pPr algn="ctr"/>
            <a:r>
              <a:rPr kumimoji="1" lang="en-US" altLang="ja-JP"/>
              <a:t>      </a:t>
            </a:r>
            <a:r>
              <a:rPr lang="ja-JP" altLang="en-US"/>
              <a:t> </a:t>
            </a:r>
            <a:r>
              <a:rPr kumimoji="1" lang="ja-JP" altLang="en-US"/>
              <a:t>込みから棟上げま</a:t>
            </a:r>
            <a:r>
              <a:rPr lang="ja-JP" altLang="en-US"/>
              <a:t>で</a:t>
            </a:r>
            <a:r>
              <a:rPr kumimoji="1" lang="ja-JP" altLang="en-US"/>
              <a:t>短期間</a:t>
            </a:r>
            <a:r>
              <a:rPr kumimoji="1" lang="ja-JP" altLang="en-US" dirty="0"/>
              <a:t>で終了。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7A634B1-80FD-463E-A41C-9133F68EA1DA}"/>
              </a:ext>
            </a:extLst>
          </p:cNvPr>
          <p:cNvSpPr/>
          <p:nvPr/>
        </p:nvSpPr>
        <p:spPr>
          <a:xfrm>
            <a:off x="4932040" y="214196"/>
            <a:ext cx="1955169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＜ 概要２－</a:t>
            </a:r>
            <a:r>
              <a:rPr lang="ja-JP" altLang="en-US"/>
              <a:t>②</a:t>
            </a:r>
            <a:r>
              <a:rPr kumimoji="1" lang="ja-JP" altLang="en-US"/>
              <a:t>＞</a:t>
            </a:r>
          </a:p>
        </p:txBody>
      </p:sp>
    </p:spTree>
    <p:extLst>
      <p:ext uri="{BB962C8B-B14F-4D97-AF65-F5344CB8AC3E}">
        <p14:creationId xmlns:p14="http://schemas.microsoft.com/office/powerpoint/2010/main" val="977186406"/>
      </p:ext>
    </p:extLst>
  </p:cSld>
  <p:clrMapOvr>
    <a:masterClrMapping/>
  </p:clrMapOvr>
  <p:transition spd="slow"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:\Users\user\Documents\「沖縄の家」研究会\「沖縄の家」具体化の関連資料\基礎工事／参考例の写真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20880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EEDF916-C550-4781-9112-3B08DABAB71A}"/>
              </a:ext>
            </a:extLst>
          </p:cNvPr>
          <p:cNvSpPr/>
          <p:nvPr/>
        </p:nvSpPr>
        <p:spPr>
          <a:xfrm>
            <a:off x="4716016" y="4941168"/>
            <a:ext cx="3528392" cy="11521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24000" tIns="180000" rIns="324000" rtlCol="0" anchor="t" anchorCtr="0"/>
          <a:lstStyle/>
          <a:p>
            <a:r>
              <a:rPr lang="ja-JP" altLang="en-US" dirty="0"/>
              <a:t>◇ </a:t>
            </a:r>
            <a:r>
              <a:rPr kumimoji="1" lang="ja-JP" altLang="en-US" dirty="0"/>
              <a:t>シロアリが下から入ってこないようしっかりと対策して、</a:t>
            </a:r>
            <a:r>
              <a:rPr kumimoji="1" lang="ja-JP" altLang="en-US"/>
              <a:t>がっちりした基礎工事を行います。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04581D-5D1D-4891-A1CC-652EC3C3575A}"/>
              </a:ext>
            </a:extLst>
          </p:cNvPr>
          <p:cNvSpPr/>
          <p:nvPr/>
        </p:nvSpPr>
        <p:spPr>
          <a:xfrm>
            <a:off x="2915816" y="6431024"/>
            <a:ext cx="2376264" cy="3326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【</a:t>
            </a:r>
            <a:r>
              <a:rPr kumimoji="1" lang="ja-JP" altLang="en-US"/>
              <a:t>建築工程</a:t>
            </a:r>
            <a:r>
              <a:rPr kumimoji="1" lang="en-US" altLang="ja-JP"/>
              <a:t>】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397949"/>
      </p:ext>
    </p:extLst>
  </p:cSld>
  <p:clrMapOvr>
    <a:masterClrMapping/>
  </p:clrMapOvr>
  <p:transition spd="slow"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96913"/>
            <a:ext cx="8613671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23528" y="5373216"/>
            <a:ext cx="360040" cy="1100361"/>
          </a:xfrm>
          <a:prstGeom prst="rect">
            <a:avLst/>
          </a:prstGeom>
          <a:ln w="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2859C2B-8770-41E7-AC4E-8CCD11FFC3BE}"/>
              </a:ext>
            </a:extLst>
          </p:cNvPr>
          <p:cNvSpPr/>
          <p:nvPr/>
        </p:nvSpPr>
        <p:spPr>
          <a:xfrm>
            <a:off x="5436096" y="5157192"/>
            <a:ext cx="3384376" cy="9361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ja-JP" altLang="en-US"/>
              <a:t>◇事前に製材プレカットした「列柱パネル」などの木材を建築現場に運び込みます。</a:t>
            </a:r>
          </a:p>
        </p:txBody>
      </p:sp>
    </p:spTree>
    <p:extLst>
      <p:ext uri="{BB962C8B-B14F-4D97-AF65-F5344CB8AC3E}">
        <p14:creationId xmlns:p14="http://schemas.microsoft.com/office/powerpoint/2010/main" val="3483686287"/>
      </p:ext>
    </p:extLst>
  </p:cSld>
  <p:clrMapOvr>
    <a:masterClrMapping/>
  </p:clrMapOvr>
  <p:transition spd="slow"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1429"/>
            <a:ext cx="8640960" cy="600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7A51CAA-F686-4538-B730-073DFFD92566}"/>
              </a:ext>
            </a:extLst>
          </p:cNvPr>
          <p:cNvSpPr/>
          <p:nvPr/>
        </p:nvSpPr>
        <p:spPr>
          <a:xfrm>
            <a:off x="5292080" y="5445224"/>
            <a:ext cx="3024336" cy="7200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◇建築現場に持ち込まれた列柱壁（パネル）。</a:t>
            </a:r>
          </a:p>
        </p:txBody>
      </p:sp>
    </p:spTree>
    <p:extLst>
      <p:ext uri="{BB962C8B-B14F-4D97-AF65-F5344CB8AC3E}">
        <p14:creationId xmlns:p14="http://schemas.microsoft.com/office/powerpoint/2010/main" val="1346688549"/>
      </p:ext>
    </p:extLst>
  </p:cSld>
  <p:clrMapOvr>
    <a:masterClrMapping/>
  </p:clrMapOvr>
  <p:transition spd="slow"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83" y="387891"/>
            <a:ext cx="8803434" cy="606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A604BB8-CF85-4EA2-94CD-0C35E8B04A9B}"/>
              </a:ext>
            </a:extLst>
          </p:cNvPr>
          <p:cNvSpPr/>
          <p:nvPr/>
        </p:nvSpPr>
        <p:spPr>
          <a:xfrm>
            <a:off x="5796136" y="5229200"/>
            <a:ext cx="3024336" cy="10801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◇土台、柱、梁・桁、列柱壁、屋根材などの木材を建築現場で保管。</a:t>
            </a:r>
          </a:p>
        </p:txBody>
      </p:sp>
    </p:spTree>
    <p:extLst>
      <p:ext uri="{BB962C8B-B14F-4D97-AF65-F5344CB8AC3E}">
        <p14:creationId xmlns:p14="http://schemas.microsoft.com/office/powerpoint/2010/main" val="3512463834"/>
      </p:ext>
    </p:extLst>
  </p:cSld>
  <p:clrMapOvr>
    <a:masterClrMapping/>
  </p:clrMapOvr>
  <p:transition spd="slow"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83674" cy="60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E6A56F6-959C-4F15-94E5-A4ED21FE920E}"/>
              </a:ext>
            </a:extLst>
          </p:cNvPr>
          <p:cNvSpPr/>
          <p:nvPr/>
        </p:nvSpPr>
        <p:spPr>
          <a:xfrm>
            <a:off x="6516216" y="5445224"/>
            <a:ext cx="2088232" cy="7252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◇土台を造り、柱を立てていきます。</a:t>
            </a:r>
          </a:p>
        </p:txBody>
      </p:sp>
    </p:spTree>
    <p:extLst>
      <p:ext uri="{BB962C8B-B14F-4D97-AF65-F5344CB8AC3E}">
        <p14:creationId xmlns:p14="http://schemas.microsoft.com/office/powerpoint/2010/main" val="4057770803"/>
      </p:ext>
    </p:extLst>
  </p:cSld>
  <p:clrMapOvr>
    <a:masterClrMapping/>
  </p:clrMapOvr>
  <p:transition spd="slow"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16" y="332656"/>
            <a:ext cx="876216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1C45BFA-0A43-4CA6-B99C-383CB2C66E7C}"/>
              </a:ext>
            </a:extLst>
          </p:cNvPr>
          <p:cNvSpPr/>
          <p:nvPr/>
        </p:nvSpPr>
        <p:spPr>
          <a:xfrm>
            <a:off x="323528" y="5229200"/>
            <a:ext cx="3816424" cy="10801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6000" rIns="216000" rtlCol="0" anchor="ctr"/>
          <a:lstStyle/>
          <a:p>
            <a:r>
              <a:rPr kumimoji="1" lang="ja-JP" altLang="en-US"/>
              <a:t>◇建築</a:t>
            </a:r>
            <a:r>
              <a:rPr kumimoji="1" lang="ja-JP" altLang="en-US" dirty="0"/>
              <a:t>現場に持ち込んだ列柱壁を柱と柱の間に組み込んでいきます。</a:t>
            </a:r>
          </a:p>
        </p:txBody>
      </p:sp>
    </p:spTree>
    <p:extLst>
      <p:ext uri="{BB962C8B-B14F-4D97-AF65-F5344CB8AC3E}">
        <p14:creationId xmlns:p14="http://schemas.microsoft.com/office/powerpoint/2010/main" val="603652913"/>
      </p:ext>
    </p:extLst>
  </p:cSld>
  <p:clrMapOvr>
    <a:masterClrMapping/>
  </p:clrMapOvr>
  <p:transition spd="slow" advClick="0" advTm="10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549</TotalTime>
  <Words>628</Words>
  <Application>Microsoft Office PowerPoint</Application>
  <PresentationFormat>画面に合わせる (4:3)</PresentationFormat>
  <Paragraphs>55</Paragraphs>
  <Slides>26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38" baseType="lpstr">
      <vt:lpstr>HGP明朝B</vt:lpstr>
      <vt:lpstr>HGP明朝E</vt:lpstr>
      <vt:lpstr>HGSｺﾞｼｯｸM</vt:lpstr>
      <vt:lpstr>HGｺﾞｼｯｸM</vt:lpstr>
      <vt:lpstr>ＭＳ Ｐ明朝</vt:lpstr>
      <vt:lpstr>游ゴシック</vt:lpstr>
      <vt:lpstr>Candara</vt:lpstr>
      <vt:lpstr>Georgia</vt:lpstr>
      <vt:lpstr>Symbol</vt:lpstr>
      <vt:lpstr>Trebuchet MS</vt:lpstr>
      <vt:lpstr>ウェーブ</vt:lpstr>
      <vt:lpstr>スリップストリーム</vt:lpstr>
      <vt:lpstr>ふんだんに木を使った 列柱壁の本格木造住宅  沖縄「森林の家」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列柱壁工法の住宅の特徴  ❑ふんだんに木を使った亜熱帯気候に 　適した仕様の住まいです。  ❑調湿性・断熱性・吸遮音性に優れ      人の体に優しい住まいです。  ❑耐震性・耐強風・シロアリ対策を講じ 　永く安心して暮らせる住まいです。  ❑事前に列柱壁・土台等を製作し現場に持 　ち込み建築し、安い価格での建築、離島 　への移出・海外輸出も可能となります。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88</cp:revision>
  <dcterms:created xsi:type="dcterms:W3CDTF">2018-08-27T07:26:22Z</dcterms:created>
  <dcterms:modified xsi:type="dcterms:W3CDTF">2024-08-07T04:54:10Z</dcterms:modified>
</cp:coreProperties>
</file>